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305" r:id="rId2"/>
    <p:sldId id="283" r:id="rId3"/>
    <p:sldId id="306" r:id="rId4"/>
    <p:sldId id="304" r:id="rId5"/>
    <p:sldId id="282" r:id="rId6"/>
    <p:sldId id="296" r:id="rId7"/>
    <p:sldId id="293" r:id="rId8"/>
    <p:sldId id="29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D4E19E-33E5-4423-BCA9-36C6E52042CB}" type="datetimeFigureOut">
              <a:rPr lang="en-US" smtClean="0"/>
              <a:pPr>
                <a:defRPr/>
              </a:pPr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7AC11-AC2D-42B8-A589-48FC6A507C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96D0DC-9FB2-4DD6-B110-12A9D3153B65}" type="datetimeFigureOut">
              <a:rPr lang="en-US" smtClean="0"/>
              <a:pPr>
                <a:defRPr/>
              </a:pPr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5B911D-1019-4C0B-BDD6-C529BCFBC0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9D3E09-44A4-468E-B353-9AF54FDEB0EC}" type="datetimeFigureOut">
              <a:rPr lang="en-US" smtClean="0"/>
              <a:pPr>
                <a:defRPr/>
              </a:pPr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A7E329-E79D-44D1-964E-D6639C301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1B1DC5-F4D0-4B87-A82E-CE078531AB5B}" type="datetimeFigureOut">
              <a:rPr lang="en-US" smtClean="0"/>
              <a:pPr>
                <a:defRPr/>
              </a:pPr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F4667C-8669-4615-AC4B-6FF112DE36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895F11-CD85-443C-A80F-B3C4DFF47211}" type="datetimeFigureOut">
              <a:rPr lang="en-US" smtClean="0"/>
              <a:pPr>
                <a:defRPr/>
              </a:pPr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82F8E-C9EB-4C83-B688-132145270A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33BB01-8620-4DBC-BFC3-46CCEAE2D06D}" type="datetimeFigureOut">
              <a:rPr lang="en-US" smtClean="0"/>
              <a:pPr>
                <a:defRPr/>
              </a:pPr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A6532-8A7B-4C45-B6E1-992866BD4E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0DC257-0F60-473B-A069-9C3C706A6E62}" type="datetimeFigureOut">
              <a:rPr lang="en-US" smtClean="0"/>
              <a:pPr>
                <a:defRPr/>
              </a:pPr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C7ED8A-C474-456A-83EF-01694B7105E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617980-3792-4F24-AF35-0DC1CE4B4FD8}" type="datetimeFigureOut">
              <a:rPr lang="en-US" smtClean="0"/>
              <a:pPr>
                <a:defRPr/>
              </a:pPr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AE668F-38FE-400F-8B9E-1E08499A15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7524A9-A1BB-46EB-B7B7-F0C5BE436B1D}" type="datetimeFigureOut">
              <a:rPr lang="en-US" smtClean="0"/>
              <a:pPr>
                <a:defRPr/>
              </a:pPr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F8F9BB-E682-4861-8BA3-A7DD46A00EA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A0EECC-1FC0-4619-95D4-3C7C493D5341}" type="datetimeFigureOut">
              <a:rPr lang="en-US" smtClean="0"/>
              <a:pPr>
                <a:defRPr/>
              </a:pPr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4F7FF5-F9B5-4687-8973-C6A4DBAEF8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177403-D84C-457E-8BCB-BFE6017FD5EA}" type="datetimeFigureOut">
              <a:rPr lang="en-US" smtClean="0"/>
              <a:pPr>
                <a:defRPr/>
              </a:pPr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5D1525-81D8-438F-B6D7-BD2C27DC25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F6A8C8-543B-4709-9711-27AE8999711B}" type="datetimeFigureOut">
              <a:rPr lang="en-US" smtClean="0"/>
              <a:pPr>
                <a:defRPr/>
              </a:pPr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34BE2D7B-E1C6-486E-8813-CA0C965837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772400" cy="914400"/>
          </a:xfrm>
        </p:spPr>
        <p:txBody>
          <a:bodyPr/>
          <a:lstStyle/>
          <a:p>
            <a:pPr algn="ctr"/>
            <a:r>
              <a:rPr lang="en-US" sz="5400" b="1" dirty="0" err="1" smtClean="0">
                <a:latin typeface="+mn-lt"/>
              </a:rPr>
              <a:t>Lec</a:t>
            </a:r>
            <a:r>
              <a:rPr lang="en-US" sz="5400" b="1" dirty="0" smtClean="0">
                <a:latin typeface="+mn-lt"/>
              </a:rPr>
              <a:t>: 39 - SFSS </a:t>
            </a:r>
            <a:r>
              <a:rPr lang="en-US" sz="5400" b="1" dirty="0">
                <a:latin typeface="+mn-lt"/>
              </a:rPr>
              <a:t>- SP – </a:t>
            </a:r>
            <a:r>
              <a:rPr lang="en-US" sz="5400" b="1" dirty="0" smtClean="0">
                <a:latin typeface="+mn-lt"/>
              </a:rPr>
              <a:t>07d</a:t>
            </a:r>
            <a:endParaRPr lang="en-US" sz="54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114800"/>
            <a:ext cx="6858000" cy="16002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Solution regarding Child Labor</a:t>
            </a:r>
          </a:p>
        </p:txBody>
      </p:sp>
    </p:spTree>
    <p:extLst>
      <p:ext uri="{BB962C8B-B14F-4D97-AF65-F5344CB8AC3E}">
        <p14:creationId xmlns:p14="http://schemas.microsoft.com/office/powerpoint/2010/main" val="2962149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/>
          <a:lstStyle/>
          <a:p>
            <a:pPr algn="ctr">
              <a:buNone/>
            </a:pPr>
            <a:r>
              <a:rPr lang="en-US" sz="6600" b="1" dirty="0" smtClean="0"/>
              <a:t>Remedies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1816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Child </a:t>
            </a:r>
            <a:r>
              <a:rPr lang="en-US" dirty="0"/>
              <a:t>labor is a complex phenomenon. </a:t>
            </a:r>
            <a:r>
              <a:rPr lang="en-US" dirty="0" smtClean="0"/>
              <a:t>Its </a:t>
            </a:r>
            <a:r>
              <a:rPr lang="en-US" dirty="0"/>
              <a:t>root cause is poverty-included illiteracy of their parents and social attitudes. </a:t>
            </a:r>
            <a:endParaRPr lang="en-US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combat child labor effectively, an action-oriented approach has to be adopted, which takes into account social, economic and cultural factors. </a:t>
            </a:r>
            <a:endParaRPr lang="en-US" dirty="0" smtClean="0"/>
          </a:p>
          <a:p>
            <a:pPr algn="just"/>
            <a:r>
              <a:rPr lang="en-US" dirty="0" smtClean="0"/>
              <a:t>Child </a:t>
            </a:r>
            <a:r>
              <a:rPr lang="en-US" dirty="0"/>
              <a:t>labor cannot be approached as an isolated phenomenon, its reduction and elimination will require a set of direct and in direct, short term and long term measurements </a:t>
            </a:r>
            <a:r>
              <a:rPr lang="en-US" dirty="0" smtClean="0"/>
              <a:t>though, </a:t>
            </a:r>
            <a:r>
              <a:rPr lang="en-US" dirty="0"/>
              <a:t>inter-related </a:t>
            </a:r>
            <a:r>
              <a:rPr lang="en-US" dirty="0" smtClean="0"/>
              <a:t>measures. </a:t>
            </a:r>
          </a:p>
          <a:p>
            <a:pPr algn="just"/>
            <a:r>
              <a:rPr lang="en-US" dirty="0" smtClean="0"/>
              <a:t>Few </a:t>
            </a:r>
            <a:r>
              <a:rPr lang="en-US" smtClean="0"/>
              <a:t>measures include,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840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81000"/>
            <a:ext cx="7543800" cy="5638800"/>
          </a:xfrm>
        </p:spPr>
        <p:txBody>
          <a:bodyPr>
            <a:normAutofit fontScale="92500" lnSpcReduction="10000"/>
          </a:bodyPr>
          <a:lstStyle/>
          <a:p>
            <a:pPr marL="274320" lvl="1"/>
            <a:endParaRPr lang="en-US" sz="3200" dirty="0" smtClean="0"/>
          </a:p>
          <a:p>
            <a:pPr marL="274320" lvl="1"/>
            <a:r>
              <a:rPr lang="en-US" sz="3200" dirty="0" smtClean="0"/>
              <a:t>Employment </a:t>
            </a:r>
            <a:r>
              <a:rPr lang="en-US" sz="3200" dirty="0"/>
              <a:t>Chances for </a:t>
            </a:r>
            <a:r>
              <a:rPr lang="en-US" sz="3200" dirty="0" smtClean="0"/>
              <a:t>Parents</a:t>
            </a:r>
          </a:p>
          <a:p>
            <a:pPr marL="274320" lvl="1"/>
            <a:endParaRPr lang="en-US" sz="3200" dirty="0" smtClean="0"/>
          </a:p>
          <a:p>
            <a:pPr marL="274320" lvl="1"/>
            <a:r>
              <a:rPr lang="en-US" sz="3200" dirty="0"/>
              <a:t>Improve Income of the </a:t>
            </a:r>
            <a:r>
              <a:rPr lang="en-US" sz="3200" dirty="0" smtClean="0"/>
              <a:t>Family / Income generating schemes</a:t>
            </a:r>
          </a:p>
          <a:p>
            <a:pPr marL="274320" lvl="1"/>
            <a:endParaRPr lang="en-US" sz="3200" dirty="0" smtClean="0"/>
          </a:p>
          <a:p>
            <a:pPr marL="274320" lvl="1"/>
            <a:r>
              <a:rPr lang="en-US" sz="3200" dirty="0" smtClean="0"/>
              <a:t>Good home environment</a:t>
            </a:r>
          </a:p>
          <a:p>
            <a:pPr marL="274320" lvl="1"/>
            <a:endParaRPr lang="en-US" sz="3200" dirty="0" smtClean="0"/>
          </a:p>
          <a:p>
            <a:pPr marL="274320" lvl="1"/>
            <a:r>
              <a:rPr lang="en-US" sz="3200" dirty="0" smtClean="0"/>
              <a:t>Implementation of the law</a:t>
            </a:r>
          </a:p>
          <a:p>
            <a:pPr marL="274320" lvl="1"/>
            <a:endParaRPr lang="en-US" sz="3200" dirty="0" smtClean="0"/>
          </a:p>
          <a:p>
            <a:pPr marL="274320" lvl="1"/>
            <a:r>
              <a:rPr lang="en-US" sz="3200" dirty="0"/>
              <a:t>Co-Ordination between GOs and </a:t>
            </a:r>
            <a:r>
              <a:rPr lang="en-US" sz="3200" dirty="0" smtClean="0"/>
              <a:t>NGOs</a:t>
            </a:r>
          </a:p>
        </p:txBody>
      </p:sp>
    </p:spTree>
    <p:extLst>
      <p:ext uri="{BB962C8B-B14F-4D97-AF65-F5344CB8AC3E}">
        <p14:creationId xmlns:p14="http://schemas.microsoft.com/office/powerpoint/2010/main" val="283447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0513"/>
            <a:ext cx="8229600" cy="58213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Encourage Education of the Children</a:t>
            </a:r>
          </a:p>
          <a:p>
            <a:endParaRPr lang="en-US" sz="3200" dirty="0" smtClean="0"/>
          </a:p>
          <a:p>
            <a:r>
              <a:rPr lang="en-US" sz="3200" dirty="0" smtClean="0"/>
              <a:t>Establish more Schools </a:t>
            </a:r>
          </a:p>
          <a:p>
            <a:endParaRPr lang="en-US" sz="3200" dirty="0" smtClean="0"/>
          </a:p>
          <a:p>
            <a:r>
              <a:rPr lang="en-US" sz="3200" dirty="0" smtClean="0"/>
              <a:t>Make the Schools Attractive</a:t>
            </a:r>
          </a:p>
          <a:p>
            <a:endParaRPr lang="en-US" sz="3200" dirty="0" smtClean="0"/>
          </a:p>
          <a:p>
            <a:r>
              <a:rPr lang="en-US" sz="3200" dirty="0" smtClean="0"/>
              <a:t>Teachers training regarding Child’s Psychology</a:t>
            </a:r>
          </a:p>
          <a:p>
            <a:endParaRPr lang="en-US" sz="3200" dirty="0" smtClean="0"/>
          </a:p>
          <a:p>
            <a:r>
              <a:rPr lang="en-US" sz="3200" dirty="0" smtClean="0"/>
              <a:t> </a:t>
            </a:r>
            <a:r>
              <a:rPr lang="en-US" sz="3200" dirty="0"/>
              <a:t>Public </a:t>
            </a:r>
            <a:r>
              <a:rPr lang="en-US" sz="3200" dirty="0" smtClean="0"/>
              <a:t>Awareness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334000"/>
          </a:xfrm>
        </p:spPr>
        <p:txBody>
          <a:bodyPr/>
          <a:lstStyle/>
          <a:p>
            <a:pPr algn="just"/>
            <a:r>
              <a:rPr lang="en-US" dirty="0"/>
              <a:t>Experience has shown that withdrawing children from the worst forms is possible, but cannot be successful without a strong </a:t>
            </a:r>
            <a:r>
              <a:rPr lang="en-US" b="1" dirty="0" smtClean="0">
                <a:solidFill>
                  <a:srgbClr val="FF0000"/>
                </a:solidFill>
              </a:rPr>
              <a:t>Political Will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‘will’ must </a:t>
            </a:r>
            <a:r>
              <a:rPr lang="en-US" dirty="0" smtClean="0"/>
              <a:t>in </a:t>
            </a:r>
            <a:r>
              <a:rPr lang="en-US" b="1" dirty="0" smtClean="0">
                <a:solidFill>
                  <a:srgbClr val="FF0000"/>
                </a:solidFill>
              </a:rPr>
              <a:t>National Policy </a:t>
            </a:r>
            <a:r>
              <a:rPr lang="en-US" dirty="0" smtClean="0"/>
              <a:t>that </a:t>
            </a:r>
            <a:r>
              <a:rPr lang="en-US" dirty="0"/>
              <a:t>addresses issues such as improved legislation and enforcement; improved methodologies for identifying these children; awareness raising at all levels of society and the provision of </a:t>
            </a:r>
            <a:r>
              <a:rPr lang="en-US" dirty="0" smtClean="0"/>
              <a:t>possible </a:t>
            </a:r>
            <a:r>
              <a:rPr lang="en-US" dirty="0"/>
              <a:t>alternatives for the children and their families, including rehabilitation measures.  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704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4350704"/>
            <a:ext cx="5638800" cy="1752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dirty="0"/>
              <a:t>Child </a:t>
            </a:r>
            <a:r>
              <a:rPr lang="en-US" sz="3600" b="1" dirty="0" err="1" smtClean="0"/>
              <a:t>Labour</a:t>
            </a:r>
            <a:r>
              <a:rPr lang="en-US" sz="3600" b="1" dirty="0" smtClean="0"/>
              <a:t> : </a:t>
            </a:r>
          </a:p>
          <a:p>
            <a:pPr marL="0" indent="0" algn="ctr">
              <a:buNone/>
            </a:pPr>
            <a:r>
              <a:rPr lang="en-US" sz="3600" b="1" dirty="0" smtClean="0"/>
              <a:t>They </a:t>
            </a:r>
            <a:r>
              <a:rPr lang="en-US" sz="3600" b="1" dirty="0"/>
              <a:t>have </a:t>
            </a:r>
            <a:r>
              <a:rPr lang="en-US" sz="3600" b="1" dirty="0" smtClean="0"/>
              <a:t>Dreams </a:t>
            </a:r>
            <a:r>
              <a:rPr lang="en-US" sz="3600" b="1" dirty="0"/>
              <a:t>like </a:t>
            </a:r>
            <a:r>
              <a:rPr lang="en-US" sz="3600" b="1" dirty="0" smtClean="0"/>
              <a:t>ours…</a:t>
            </a:r>
            <a:endParaRPr lang="en-US" sz="2800" b="1" dirty="0"/>
          </a:p>
        </p:txBody>
      </p:sp>
      <p:pic>
        <p:nvPicPr>
          <p:cNvPr id="1028" name="Picture 4" descr="C:\Faiq\mix 1st\2 Simple\386701_313398862027143_100000710943936_1015611_1923010466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197" y="705994"/>
            <a:ext cx="4192373" cy="332014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29" name="Picture 5" descr="C:\Faiq\mix 1st\2 Simple\264368_10150218503769354_173123164353_6935769_418316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4606"/>
            <a:ext cx="4953000" cy="394292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134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8800" b="1" dirty="0" smtClean="0"/>
              <a:t>Thanks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313400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1604</TotalTime>
  <Words>225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Impact</vt:lpstr>
      <vt:lpstr>Times New Roman</vt:lpstr>
      <vt:lpstr>NewsPrint</vt:lpstr>
      <vt:lpstr>Lec: 39 - SFSS - SP – 07d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Faiq Shah</cp:lastModifiedBy>
  <cp:revision>394</cp:revision>
  <dcterms:created xsi:type="dcterms:W3CDTF">2006-08-16T00:00:00Z</dcterms:created>
  <dcterms:modified xsi:type="dcterms:W3CDTF">2020-04-12T19:17:17Z</dcterms:modified>
</cp:coreProperties>
</file>